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3,900 transactions to reveal spending patterns, segments, product preferences, and subscription behavior to guide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1309688"/>
            <a:ext cx="687026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Recommendations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066" y="2229207"/>
            <a:ext cx="2445544" cy="3037880"/>
          </a:xfrm>
          <a:prstGeom prst="roundRect">
            <a:avLst>
              <a:gd name="adj" fmla="val 1258"/>
            </a:avLst>
          </a:prstGeom>
          <a:solidFill>
            <a:srgbClr val="66A8EE"/>
          </a:solidFill>
          <a:ln/>
        </p:spPr>
      </p:sp>
      <p:sp>
        <p:nvSpPr>
          <p:cNvPr id="5" name="Text 2"/>
          <p:cNvSpPr/>
          <p:nvPr/>
        </p:nvSpPr>
        <p:spPr>
          <a:xfrm>
            <a:off x="923211" y="2434352"/>
            <a:ext cx="203525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3211" y="3186708"/>
            <a:ext cx="2035254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increase subscriber share and recurring revenue.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49109" y="2229207"/>
            <a:ext cx="2445663" cy="3037880"/>
          </a:xfrm>
          <a:prstGeom prst="roundRect">
            <a:avLst>
              <a:gd name="adj" fmla="val 1258"/>
            </a:avLst>
          </a:prstGeom>
          <a:solidFill>
            <a:srgbClr val="66A8EE"/>
          </a:solidFill>
          <a:ln/>
        </p:spPr>
      </p:sp>
      <p:sp>
        <p:nvSpPr>
          <p:cNvPr id="8" name="Text 5"/>
          <p:cNvSpPr/>
          <p:nvPr/>
        </p:nvSpPr>
        <p:spPr>
          <a:xfrm>
            <a:off x="3554254" y="2434352"/>
            <a:ext cx="203537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Programs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554254" y="3186708"/>
            <a:ext cx="2035373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Incentivize repeat buyers to move more customers into the Loyal segment.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80271" y="2229207"/>
            <a:ext cx="2445544" cy="3037880"/>
          </a:xfrm>
          <a:prstGeom prst="roundRect">
            <a:avLst>
              <a:gd name="adj" fmla="val 1258"/>
            </a:avLst>
          </a:prstGeom>
          <a:solidFill>
            <a:srgbClr val="66A8EE"/>
          </a:solidFill>
          <a:ln/>
        </p:spPr>
      </p:sp>
      <p:sp>
        <p:nvSpPr>
          <p:cNvPr id="11" name="Text 8"/>
          <p:cNvSpPr/>
          <p:nvPr/>
        </p:nvSpPr>
        <p:spPr>
          <a:xfrm>
            <a:off x="6185416" y="2434352"/>
            <a:ext cx="2035254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Review Discount Policy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185416" y="3186708"/>
            <a:ext cx="2035254" cy="1875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short-term sales lifts with long-term margin preservation for discount-dependent items.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8066" y="5452586"/>
            <a:ext cx="7707749" cy="1467207"/>
          </a:xfrm>
          <a:prstGeom prst="roundRect">
            <a:avLst>
              <a:gd name="adj" fmla="val 2098"/>
            </a:avLst>
          </a:prstGeom>
          <a:solidFill>
            <a:srgbClr val="66A8EE"/>
          </a:solidFill>
          <a:ln/>
        </p:spPr>
      </p:sp>
      <p:sp>
        <p:nvSpPr>
          <p:cNvPr id="14" name="Text 11"/>
          <p:cNvSpPr/>
          <p:nvPr/>
        </p:nvSpPr>
        <p:spPr>
          <a:xfrm>
            <a:off x="923211" y="5657731"/>
            <a:ext cx="327076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&amp; Marketing Focus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23211" y="6089571"/>
            <a:ext cx="7297460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and best-selling products; target high-revenue age groups and express-shipping users.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66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15578"/>
            <a:ext cx="2367558" cy="3847267"/>
          </a:xfrm>
          <a:prstGeom prst="roundRect">
            <a:avLst>
              <a:gd name="adj" fmla="val 1437"/>
            </a:avLst>
          </a:prstGeom>
          <a:solidFill>
            <a:srgbClr val="66A8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42392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32810"/>
            <a:ext cx="19139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rows · 18 columns including demographics, purchase details, and behavior metrics.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88162" y="2715578"/>
            <a:ext cx="2367558" cy="3847267"/>
          </a:xfrm>
          <a:prstGeom prst="roundRect">
            <a:avLst>
              <a:gd name="adj" fmla="val 1437"/>
            </a:avLst>
          </a:prstGeom>
          <a:solidFill>
            <a:srgbClr val="66A8EE"/>
          </a:solidFill>
          <a:ln/>
        </p:spPr>
      </p:sp>
      <p:sp>
        <p:nvSpPr>
          <p:cNvPr id="8" name="Text 5"/>
          <p:cNvSpPr/>
          <p:nvPr/>
        </p:nvSpPr>
        <p:spPr>
          <a:xfrm>
            <a:off x="3614976" y="2942392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14976" y="3432810"/>
            <a:ext cx="191393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Location, Item, Category, Purchase Amount, Season, Rating, Subscription, Shipping, Discounts.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2533" y="2715578"/>
            <a:ext cx="2367558" cy="3847267"/>
          </a:xfrm>
          <a:prstGeom prst="roundRect">
            <a:avLst>
              <a:gd name="adj" fmla="val 1437"/>
            </a:avLst>
          </a:prstGeom>
          <a:solidFill>
            <a:srgbClr val="66A8EE"/>
          </a:solidFill>
          <a:ln/>
        </p:spPr>
      </p:sp>
      <p:sp>
        <p:nvSpPr>
          <p:cNvPr id="11" name="Text 8"/>
          <p:cNvSpPr/>
          <p:nvPr/>
        </p:nvSpPr>
        <p:spPr>
          <a:xfrm>
            <a:off x="6209348" y="2942392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09348" y="3432810"/>
            <a:ext cx="19139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missing values in Review Rating column handled during cleaning.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9986367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Preparation &amp; Feature Engineering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6049" y="3869412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Loaded with pandas; inspected with df.info() and .describe(). Imputed Review Rating nulls using category median, standardized column names to snake_case.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536049" y="4718328"/>
            <a:ext cx="835199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Engineered age_group bins and purchase_frequency_days. Dropped redundant promo_code_used and loaded cleaned DataFrame into PostgreSQL.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7292"/>
            <a:ext cx="57553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Statistics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16724"/>
            <a:ext cx="113348" cy="1133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3951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 Metrics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33951" y="3686651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purchase: $59.76 · Average review rating: 3.75 · Total customers: 3.9K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86576"/>
            <a:ext cx="113348" cy="1133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33951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133951" y="5356503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mean 44.07 (sd 15.21). Purchase amount range $20–$100; 25th=39, median=60, 75th=81.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639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&amp; Subscription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3817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280773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C3C6E"/>
          </a:solidFill>
          <a:ln/>
        </p:spPr>
      </p:sp>
      <p:sp>
        <p:nvSpPr>
          <p:cNvPr id="5" name="Text 2"/>
          <p:cNvSpPr/>
          <p:nvPr/>
        </p:nvSpPr>
        <p:spPr>
          <a:xfrm>
            <a:off x="4568547" y="6731913"/>
            <a:ext cx="29110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012055" y="673191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595EA"/>
          </a:solidFill>
          <a:ln/>
        </p:spPr>
      </p:sp>
      <p:sp>
        <p:nvSpPr>
          <p:cNvPr id="7" name="Text 4"/>
          <p:cNvSpPr/>
          <p:nvPr/>
        </p:nvSpPr>
        <p:spPr>
          <a:xfrm>
            <a:off x="5299829" y="6731913"/>
            <a:ext cx="3662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38943" y="3913346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Subscribers: 1,053 (27%). Non-subscribers: 2,847 (73%). Avg spend — Subscribers: $59.49 (total $62,645). Non-subscribers: $59.87 (total $170,436).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5245"/>
            <a:ext cx="81705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Gender &amp; Shipping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9336"/>
            <a:ext cx="8284131" cy="46597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8943" y="2885718"/>
            <a:ext cx="4205168" cy="1458635"/>
          </a:xfrm>
          <a:prstGeom prst="roundRect">
            <a:avLst>
              <a:gd name="adj" fmla="val 2333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96237" y="3143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96237" y="3724156"/>
            <a:ext cx="36905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Female: $75,191 · Male: $157,890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8943" y="4571167"/>
            <a:ext cx="4205168" cy="1821537"/>
          </a:xfrm>
          <a:prstGeom prst="roundRect">
            <a:avLst>
              <a:gd name="adj" fmla="val 1868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96237" y="4828461"/>
            <a:ext cx="2896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Comparison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96237" y="5409605"/>
            <a:ext cx="36905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purchase — Standard: $58.46 · Express: $60.48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6403"/>
            <a:ext cx="9921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Products &amp; Discount Dependence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18811"/>
            <a:ext cx="1403509" cy="17543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80786" y="3818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Rated Items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480786" y="4309229"/>
            <a:ext cx="469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 (3.86), Sandals (3.84), Boots (3.82), Hat (3.80), Skirt (3.78)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818811"/>
            <a:ext cx="1403509" cy="17543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3881" y="3818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Discount-Dependent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143881" y="4309229"/>
            <a:ext cx="46927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discount rates: Hat 50.00%, Sneakers 49.66%, Coat 49.07%, Sweater 48.17%, Pants 47.37%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041"/>
            <a:ext cx="79795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Segments &amp; Loyalty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4519" y="2010132"/>
            <a:ext cx="6142553" cy="52581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63319" y="3586400"/>
            <a:ext cx="2368824" cy="29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 — 3,116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579655" y="3407422"/>
            <a:ext cx="2063509" cy="29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Returning — 701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558429" y="5870999"/>
            <a:ext cx="1789778" cy="29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New — 83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638943" y="3550444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Segmentation based on purchase history: Loyal 3,116; Returning 701; New 83. Repeat buyers (&gt;5 purchases) are more likely to be non-subscribers in the dataset: repeat buyers — No: 2,518 / Yes: 958.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13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&amp; Sales by Category and Age Group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89603"/>
            <a:ext cx="113348" cy="1133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3951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By Category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133951" y="3859530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Revenue: Clothing ~$100K, Accessories ~$70K, Footwear ~$30K, Outerwear ~$20K. Sales: Clothing ~1,800; Accessories ~1,200; Footwear ~500; Outerwear ~200.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522357"/>
            <a:ext cx="113348" cy="1133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33951" y="54018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By Age Group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133951" y="5892284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Revenue: Young Adult $62,143 · Middle-aged $59,197 · Adult $55,978 · Senior $55,763. Sales roughly mirror revenue distribution.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2026-02-19T16:53:28Z</dcterms:created>
  <dcterms:modified xsi:type="dcterms:W3CDTF">2026-02-19T16:53:28Z</dcterms:modified>
</cp:coreProperties>
</file>